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63" r:id="rId4"/>
    <p:sldId id="262" r:id="rId5"/>
    <p:sldId id="260" r:id="rId6"/>
    <p:sldId id="266" r:id="rId7"/>
    <p:sldId id="267" r:id="rId8"/>
    <p:sldId id="268" r:id="rId9"/>
    <p:sldId id="270" r:id="rId10"/>
  </p:sldIdLst>
  <p:sldSz cx="9144000" cy="6858000" type="screen4x3"/>
  <p:notesSz cx="6858000" cy="9947275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0" autoAdjust="0"/>
    <p:restoredTop sz="92741" autoAdjust="0"/>
  </p:normalViewPr>
  <p:slideViewPr>
    <p:cSldViewPr>
      <p:cViewPr>
        <p:scale>
          <a:sx n="110" d="100"/>
          <a:sy n="110" d="100"/>
        </p:scale>
        <p:origin x="-156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392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2636912"/>
            <a:ext cx="6336704" cy="1440160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195736" y="292102"/>
            <a:ext cx="6840760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195736" y="1556792"/>
            <a:ext cx="684076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92102"/>
            <a:ext cx="6840760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95736" y="1556792"/>
            <a:ext cx="684076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gif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A1043AB-C498-4199-9555-0BDE3712D49D}"/>
              </a:ext>
            </a:extLst>
          </p:cNvPr>
          <p:cNvSpPr txBox="1"/>
          <p:nvPr/>
        </p:nvSpPr>
        <p:spPr>
          <a:xfrm>
            <a:off x="0" y="1916832"/>
            <a:ext cx="914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dirty="0">
                <a:solidFill>
                  <a:srgbClr val="0070C0"/>
                </a:solidFill>
                <a:latin typeface="Arial Black" panose="020B0A04020102020204" pitchFamily="34" charset="0"/>
              </a:rPr>
              <a:t>Комплекс региональных налоговых мер по поддержке бизнеса с 2021 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A1043AB-C498-4199-9555-0BDE3712D49D}"/>
              </a:ext>
            </a:extLst>
          </p:cNvPr>
          <p:cNvSpPr txBox="1"/>
          <p:nvPr/>
        </p:nvSpPr>
        <p:spPr>
          <a:xfrm>
            <a:off x="0" y="261809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</a:rPr>
              <a:t>Снижение налоговых ставок по УСН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3B3E8CAF-FA23-4F6B-9F39-D1715FA3A070}"/>
              </a:ext>
            </a:extLst>
          </p:cNvPr>
          <p:cNvSpPr/>
          <p:nvPr/>
        </p:nvSpPr>
        <p:spPr>
          <a:xfrm>
            <a:off x="283550" y="1218456"/>
            <a:ext cx="1152129" cy="1202432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D64D6A43-557E-4C33-B963-38A70774EA7F}"/>
              </a:ext>
            </a:extLst>
          </p:cNvPr>
          <p:cNvSpPr/>
          <p:nvPr/>
        </p:nvSpPr>
        <p:spPr>
          <a:xfrm>
            <a:off x="4680221" y="1218456"/>
            <a:ext cx="1152129" cy="1202432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="" xmlns:a16="http://schemas.microsoft.com/office/drawing/2014/main" id="{A19A83C6-FB14-499D-B15F-E0AC7F718DCB}"/>
              </a:ext>
            </a:extLst>
          </p:cNvPr>
          <p:cNvSpPr/>
          <p:nvPr/>
        </p:nvSpPr>
        <p:spPr>
          <a:xfrm>
            <a:off x="586408" y="309422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7F49FFF8-F8C6-40D5-A02B-CCB485AAD3B4}"/>
              </a:ext>
            </a:extLst>
          </p:cNvPr>
          <p:cNvSpPr/>
          <p:nvPr/>
        </p:nvSpPr>
        <p:spPr>
          <a:xfrm>
            <a:off x="1995643" y="309422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="" xmlns:a16="http://schemas.microsoft.com/office/drawing/2014/main" id="{B6E0D834-7C30-45FE-8C07-21383FEC3C05}"/>
              </a:ext>
            </a:extLst>
          </p:cNvPr>
          <p:cNvSpPr/>
          <p:nvPr/>
        </p:nvSpPr>
        <p:spPr>
          <a:xfrm>
            <a:off x="3435976" y="309422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96ADB75A-5176-46C8-A883-6FD91366C490}"/>
              </a:ext>
            </a:extLst>
          </p:cNvPr>
          <p:cNvSpPr/>
          <p:nvPr/>
        </p:nvSpPr>
        <p:spPr>
          <a:xfrm>
            <a:off x="4851980" y="309422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6A099E84-1630-411B-AF19-C6EC16719E74}"/>
              </a:ext>
            </a:extLst>
          </p:cNvPr>
          <p:cNvSpPr/>
          <p:nvPr/>
        </p:nvSpPr>
        <p:spPr>
          <a:xfrm>
            <a:off x="6208995" y="309422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="" xmlns:a16="http://schemas.microsoft.com/office/drawing/2014/main" id="{45BEC3E2-B294-435F-91C7-147DF61649FB}"/>
              </a:ext>
            </a:extLst>
          </p:cNvPr>
          <p:cNvSpPr/>
          <p:nvPr/>
        </p:nvSpPr>
        <p:spPr>
          <a:xfrm>
            <a:off x="7499177" y="309422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08D2E1B9-4201-4911-8DB4-1A06AD9B2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457" y="3241987"/>
            <a:ext cx="620302" cy="618868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B542290C-DCA5-4E02-A6B7-AF80C76686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6175" y="3272942"/>
            <a:ext cx="646066" cy="587913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F307DB8B-AE3E-43A3-8657-8DC6F4D5D8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2833" y="3235101"/>
            <a:ext cx="640020" cy="643473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B1BDFC30-4CF6-4388-AF79-4CD3488EBE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43848" y="3242502"/>
            <a:ext cx="619465" cy="652191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738B0117-4755-4B44-A16C-561012F042B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7739" y="3347814"/>
            <a:ext cx="636912" cy="53076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73350528-B4C6-4A40-BBFF-DB6462F647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3748" y="3235101"/>
            <a:ext cx="665257" cy="63768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910FA20-7332-4E3C-A105-13C0BA27D02A}"/>
              </a:ext>
            </a:extLst>
          </p:cNvPr>
          <p:cNvSpPr txBox="1"/>
          <p:nvPr/>
        </p:nvSpPr>
        <p:spPr>
          <a:xfrm>
            <a:off x="467544" y="40762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торговля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1F4C0A9-CAC7-4CAC-984C-4369E6BCACE3}"/>
              </a:ext>
            </a:extLst>
          </p:cNvPr>
          <p:cNvSpPr txBox="1"/>
          <p:nvPr/>
        </p:nvSpPr>
        <p:spPr>
          <a:xfrm>
            <a:off x="3326165" y="40775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общепит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E968684-C110-423B-BF89-F8BF917CE131}"/>
              </a:ext>
            </a:extLst>
          </p:cNvPr>
          <p:cNvSpPr txBox="1"/>
          <p:nvPr/>
        </p:nvSpPr>
        <p:spPr>
          <a:xfrm>
            <a:off x="4777516" y="4077548"/>
            <a:ext cx="137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гостиницы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F06563E3-4C18-4B21-9A23-EFF88501B4ED}"/>
              </a:ext>
            </a:extLst>
          </p:cNvPr>
          <p:cNvSpPr txBox="1"/>
          <p:nvPr/>
        </p:nvSpPr>
        <p:spPr>
          <a:xfrm>
            <a:off x="6136276" y="40762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реклама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24D2CC2-1911-4DE9-8652-555FAED6CD5E}"/>
              </a:ext>
            </a:extLst>
          </p:cNvPr>
          <p:cNvSpPr txBox="1"/>
          <p:nvPr/>
        </p:nvSpPr>
        <p:spPr>
          <a:xfrm>
            <a:off x="7380312" y="407881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бытовые услуги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853698C5-01FC-4F89-A981-FD3C68CBC7A6}"/>
              </a:ext>
            </a:extLst>
          </p:cNvPr>
          <p:cNvSpPr txBox="1"/>
          <p:nvPr/>
        </p:nvSpPr>
        <p:spPr>
          <a:xfrm>
            <a:off x="1547664" y="4076248"/>
            <a:ext cx="1808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транспортные услуги</a:t>
            </a:r>
          </a:p>
        </p:txBody>
      </p:sp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CE487C14-E7FD-4223-BAEC-E54E9C31A0D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352" y="5323529"/>
            <a:ext cx="716773" cy="71591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B150AB2C-A2BB-48A8-81AC-A45CBE4A210A}"/>
              </a:ext>
            </a:extLst>
          </p:cNvPr>
          <p:cNvSpPr txBox="1"/>
          <p:nvPr/>
        </p:nvSpPr>
        <p:spPr>
          <a:xfrm>
            <a:off x="586408" y="4797152"/>
            <a:ext cx="1808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Arial Black" panose="020B0A04020102020204" pitchFamily="34" charset="0"/>
              </a:rPr>
              <a:t>Условия: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4B9B3B41-E280-420C-B2E2-1EE57BC679C1}"/>
              </a:ext>
            </a:extLst>
          </p:cNvPr>
          <p:cNvSpPr txBox="1"/>
          <p:nvPr/>
        </p:nvSpPr>
        <p:spPr>
          <a:xfrm>
            <a:off x="776308" y="5319314"/>
            <a:ext cx="1131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Не менее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2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наемных работников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5C92CB6F-3BAE-4FF0-9798-17A6B80BCAE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5338857"/>
            <a:ext cx="843125" cy="72147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C350A9-1FC4-4012-8FEE-50EF1047C0D1}"/>
              </a:ext>
            </a:extLst>
          </p:cNvPr>
          <p:cNvSpPr txBox="1"/>
          <p:nvPr/>
        </p:nvSpPr>
        <p:spPr>
          <a:xfrm>
            <a:off x="2966853" y="5318890"/>
            <a:ext cx="1131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Зарплата не менее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1,5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МРОТ</a:t>
            </a:r>
          </a:p>
        </p:txBody>
      </p:sp>
      <p:pic>
        <p:nvPicPr>
          <p:cNvPr id="43" name="Рисунок 42">
            <a:extLst>
              <a:ext uri="{FF2B5EF4-FFF2-40B4-BE49-F238E27FC236}">
                <a16:creationId xmlns="" xmlns:a16="http://schemas.microsoft.com/office/drawing/2014/main" id="{E00823F2-7795-4277-B2C5-54C80BBBFEA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6556" y="5328683"/>
            <a:ext cx="716153" cy="719488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186F9DC3-7DB2-42B8-9307-10ED4E6DE905}"/>
              </a:ext>
            </a:extLst>
          </p:cNvPr>
          <p:cNvSpPr txBox="1"/>
          <p:nvPr/>
        </p:nvSpPr>
        <p:spPr>
          <a:xfrm>
            <a:off x="4976636" y="5318890"/>
            <a:ext cx="1467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Нет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задолженности по налогам</a:t>
            </a:r>
          </a:p>
        </p:txBody>
      </p:sp>
      <p:pic>
        <p:nvPicPr>
          <p:cNvPr id="47" name="Рисунок 46">
            <a:extLst>
              <a:ext uri="{FF2B5EF4-FFF2-40B4-BE49-F238E27FC236}">
                <a16:creationId xmlns="" xmlns:a16="http://schemas.microsoft.com/office/drawing/2014/main" id="{A31497FF-7022-4A81-9BA3-2DA63E4702A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5313953"/>
            <a:ext cx="852082" cy="779343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D9B6083A-1106-4DE0-8885-85C359EFD783}"/>
              </a:ext>
            </a:extLst>
          </p:cNvPr>
          <p:cNvSpPr txBox="1"/>
          <p:nvPr/>
        </p:nvSpPr>
        <p:spPr>
          <a:xfrm>
            <a:off x="7306712" y="5238253"/>
            <a:ext cx="1754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70%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обороте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льготируемых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видов деятельности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7785E11B-78A7-4046-9A0E-CAAADFF15819}"/>
              </a:ext>
            </a:extLst>
          </p:cNvPr>
          <p:cNvSpPr txBox="1"/>
          <p:nvPr/>
        </p:nvSpPr>
        <p:spPr>
          <a:xfrm>
            <a:off x="586408" y="2512673"/>
            <a:ext cx="355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Arial Black" panose="020B0A04020102020204" pitchFamily="34" charset="0"/>
              </a:rPr>
              <a:t>Для кого действует: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B150AB2C-A2BB-48A8-81AC-A45CBE4A210A}"/>
              </a:ext>
            </a:extLst>
          </p:cNvPr>
          <p:cNvSpPr txBox="1"/>
          <p:nvPr/>
        </p:nvSpPr>
        <p:spPr>
          <a:xfrm>
            <a:off x="179512" y="1487324"/>
            <a:ext cx="140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accent6"/>
                </a:solidFill>
                <a:latin typeface="Arial Black" panose="020B0A04020102020204" pitchFamily="34" charset="0"/>
              </a:rPr>
              <a:t>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9EC0056-05F9-4586-9A90-F6813FBFF124}"/>
              </a:ext>
            </a:extLst>
          </p:cNvPr>
          <p:cNvSpPr txBox="1"/>
          <p:nvPr/>
        </p:nvSpPr>
        <p:spPr>
          <a:xfrm>
            <a:off x="0" y="7554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объекту налогообложения «доходы»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750843E-02C4-4BCC-97FE-3D4F7F536A0F}"/>
              </a:ext>
            </a:extLst>
          </p:cNvPr>
          <p:cNvSpPr txBox="1"/>
          <p:nvPr/>
        </p:nvSpPr>
        <p:spPr>
          <a:xfrm>
            <a:off x="370384" y="6165304"/>
            <a:ext cx="3851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+</a:t>
            </a:r>
            <a:endParaRPr lang="ru-RU" sz="3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27584" y="6312700"/>
            <a:ext cx="7776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снижения налога на сумму страховых взносов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1475656" y="1362472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6%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800" dirty="0">
                <a:solidFill>
                  <a:srgbClr val="0070C0"/>
                </a:solidFill>
                <a:latin typeface="Arial Black" panose="020B0A04020102020204" pitchFamily="34" charset="0"/>
              </a:rPr>
              <a:t>2%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5940152" y="1362472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6%</a:t>
            </a:r>
            <a:r>
              <a:rPr lang="ru-RU" sz="48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>
                <a:solidFill>
                  <a:srgbClr val="0070C0"/>
                </a:solidFill>
                <a:latin typeface="Arial Black" panose="020B0A04020102020204" pitchFamily="34" charset="0"/>
              </a:rPr>
              <a:t>4%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B150AB2C-A2BB-48A8-81AC-A45CBE4A210A}"/>
              </a:ext>
            </a:extLst>
          </p:cNvPr>
          <p:cNvSpPr txBox="1"/>
          <p:nvPr/>
        </p:nvSpPr>
        <p:spPr>
          <a:xfrm>
            <a:off x="161822" y="1839130"/>
            <a:ext cx="1409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/>
                </a:solidFill>
                <a:latin typeface="Arial Black" panose="020B0A04020102020204" pitchFamily="34" charset="0"/>
              </a:rPr>
              <a:t>год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150AB2C-A2BB-48A8-81AC-A45CBE4A210A}"/>
              </a:ext>
            </a:extLst>
          </p:cNvPr>
          <p:cNvSpPr txBox="1"/>
          <p:nvPr/>
        </p:nvSpPr>
        <p:spPr>
          <a:xfrm>
            <a:off x="4571584" y="1488382"/>
            <a:ext cx="140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accent6"/>
                </a:solidFill>
                <a:latin typeface="Arial Black" panose="020B0A04020102020204" pitchFamily="34" charset="0"/>
              </a:rPr>
              <a:t>2022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B150AB2C-A2BB-48A8-81AC-A45CBE4A210A}"/>
              </a:ext>
            </a:extLst>
          </p:cNvPr>
          <p:cNvSpPr txBox="1"/>
          <p:nvPr/>
        </p:nvSpPr>
        <p:spPr>
          <a:xfrm>
            <a:off x="4553894" y="1840188"/>
            <a:ext cx="1409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/>
                </a:solidFill>
                <a:latin typeface="Arial Black" panose="020B0A04020102020204" pitchFamily="34" charset="0"/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65028A2-A2CA-47A0-9C58-9EC7AA5E104E}"/>
              </a:ext>
            </a:extLst>
          </p:cNvPr>
          <p:cNvSpPr txBox="1"/>
          <p:nvPr/>
        </p:nvSpPr>
        <p:spPr>
          <a:xfrm>
            <a:off x="3491880" y="12594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IT-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763B3C7-53A0-4ABD-A178-75194DF06044}"/>
              </a:ext>
            </a:extLst>
          </p:cNvPr>
          <p:cNvSpPr txBox="1"/>
          <p:nvPr/>
        </p:nvSpPr>
        <p:spPr>
          <a:xfrm>
            <a:off x="7236296" y="1743780"/>
            <a:ext cx="42030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>
                <a:solidFill>
                  <a:srgbClr val="0070C0"/>
                </a:solidFill>
                <a:latin typeface="Arial Black" panose="020B0A04020102020204" pitchFamily="34" charset="0"/>
              </a:rPr>
              <a:t>*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F1F2437-2516-4955-B790-C2F9951AC37C}"/>
              </a:ext>
            </a:extLst>
          </p:cNvPr>
          <p:cNvSpPr txBox="1"/>
          <p:nvPr/>
        </p:nvSpPr>
        <p:spPr>
          <a:xfrm>
            <a:off x="4860032" y="316245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действует до 1 января 2024 года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6704729-FD67-4679-97F3-05CB81A87A9C}"/>
              </a:ext>
            </a:extLst>
          </p:cNvPr>
          <p:cNvSpPr txBox="1"/>
          <p:nvPr/>
        </p:nvSpPr>
        <p:spPr>
          <a:xfrm>
            <a:off x="262880" y="4140369"/>
            <a:ext cx="348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!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4264640"/>
            <a:ext cx="81369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Наличие государственной аккредитации в области информационных технологий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8A1043AB-C498-4199-9555-0BDE3712D49D}"/>
              </a:ext>
            </a:extLst>
          </p:cNvPr>
          <p:cNvSpPr txBox="1"/>
          <p:nvPr/>
        </p:nvSpPr>
        <p:spPr>
          <a:xfrm>
            <a:off x="0" y="261809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</a:rPr>
              <a:t>Снижение налоговых ставок по УСН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49EC0056-05F9-4586-9A90-F6813FBFF124}"/>
              </a:ext>
            </a:extLst>
          </p:cNvPr>
          <p:cNvSpPr txBox="1"/>
          <p:nvPr/>
        </p:nvSpPr>
        <p:spPr>
          <a:xfrm>
            <a:off x="0" y="75541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объекту налогообложения «доходы»</a:t>
            </a:r>
          </a:p>
        </p:txBody>
      </p:sp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CE487C14-E7FD-4223-BAEC-E54E9C31A0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352" y="4882428"/>
            <a:ext cx="716773" cy="71591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B150AB2C-A2BB-48A8-81AC-A45CBE4A210A}"/>
              </a:ext>
            </a:extLst>
          </p:cNvPr>
          <p:cNvSpPr txBox="1"/>
          <p:nvPr/>
        </p:nvSpPr>
        <p:spPr>
          <a:xfrm>
            <a:off x="586408" y="3717032"/>
            <a:ext cx="1609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Arial Black" panose="020B0A04020102020204" pitchFamily="34" charset="0"/>
              </a:rPr>
              <a:t>Условия: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4B9B3B41-E280-420C-B2E2-1EE57BC679C1}"/>
              </a:ext>
            </a:extLst>
          </p:cNvPr>
          <p:cNvSpPr txBox="1"/>
          <p:nvPr/>
        </p:nvSpPr>
        <p:spPr>
          <a:xfrm>
            <a:off x="776308" y="4878213"/>
            <a:ext cx="1131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Не менее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3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наемных работников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="" xmlns:a16="http://schemas.microsoft.com/office/drawing/2014/main" id="{5C92CB6F-3BAE-4FF0-9798-17A6B80BCA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4897756"/>
            <a:ext cx="843125" cy="721473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38C350A9-1FC4-4012-8FEE-50EF1047C0D1}"/>
              </a:ext>
            </a:extLst>
          </p:cNvPr>
          <p:cNvSpPr txBox="1"/>
          <p:nvPr/>
        </p:nvSpPr>
        <p:spPr>
          <a:xfrm>
            <a:off x="2966853" y="4877789"/>
            <a:ext cx="1131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Зарплата не менее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2,5</a:t>
            </a:r>
            <a: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МРОТ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E00823F2-7795-4277-B2C5-54C80BBBFE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6556" y="4887582"/>
            <a:ext cx="716153" cy="71948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186F9DC3-7DB2-42B8-9307-10ED4E6DE905}"/>
              </a:ext>
            </a:extLst>
          </p:cNvPr>
          <p:cNvSpPr txBox="1"/>
          <p:nvPr/>
        </p:nvSpPr>
        <p:spPr>
          <a:xfrm>
            <a:off x="4976636" y="4877789"/>
            <a:ext cx="1467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Нет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задолженности по налогам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="" xmlns:a16="http://schemas.microsoft.com/office/drawing/2014/main" id="{A31497FF-7022-4A81-9BA3-2DA63E4702A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4872852"/>
            <a:ext cx="852082" cy="779343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D9B6083A-1106-4DE0-8885-85C359EFD783}"/>
              </a:ext>
            </a:extLst>
          </p:cNvPr>
          <p:cNvSpPr txBox="1"/>
          <p:nvPr/>
        </p:nvSpPr>
        <p:spPr>
          <a:xfrm>
            <a:off x="7306712" y="4797152"/>
            <a:ext cx="1754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70%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обороте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льготируемых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видов деятельности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5048051" y="1781869"/>
            <a:ext cx="29055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>
                <a:solidFill>
                  <a:srgbClr val="0070C0"/>
                </a:solidFill>
                <a:latin typeface="Arial Black" panose="020B0A04020102020204" pitchFamily="34" charset="0"/>
              </a:rPr>
              <a:t>1%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802309" y="1772816"/>
            <a:ext cx="29055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dirty="0">
                <a:solidFill>
                  <a:srgbClr val="C00000"/>
                </a:solidFill>
                <a:latin typeface="Arial Black" panose="020B0A04020102020204" pitchFamily="34" charset="0"/>
              </a:rPr>
              <a:t>6%</a:t>
            </a:r>
          </a:p>
        </p:txBody>
      </p:sp>
      <p:sp>
        <p:nvSpPr>
          <p:cNvPr id="48" name="Стрелка: вправо 4">
            <a:extLst>
              <a:ext uri="{FF2B5EF4-FFF2-40B4-BE49-F238E27FC236}">
                <a16:creationId xmlns="" xmlns:a16="http://schemas.microsoft.com/office/drawing/2014/main" id="{6D3000EF-61B7-4A2E-9EA3-2B1733BBB93B}"/>
              </a:ext>
            </a:extLst>
          </p:cNvPr>
          <p:cNvSpPr/>
          <p:nvPr/>
        </p:nvSpPr>
        <p:spPr>
          <a:xfrm>
            <a:off x="3953632" y="2132856"/>
            <a:ext cx="978408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8750843E-02C4-4BCC-97FE-3D4F7F536A0F}"/>
              </a:ext>
            </a:extLst>
          </p:cNvPr>
          <p:cNvSpPr txBox="1"/>
          <p:nvPr/>
        </p:nvSpPr>
        <p:spPr>
          <a:xfrm>
            <a:off x="226368" y="5805264"/>
            <a:ext cx="3851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+</a:t>
            </a:r>
            <a:endParaRPr lang="ru-RU" sz="3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3568" y="5952660"/>
            <a:ext cx="7776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снижения налога на сумму страховых взносов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134302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C6744B9-59E5-4992-B61C-CF27CB9962DE}"/>
              </a:ext>
            </a:extLst>
          </p:cNvPr>
          <p:cNvSpPr txBox="1"/>
          <p:nvPr/>
        </p:nvSpPr>
        <p:spPr>
          <a:xfrm>
            <a:off x="-108520" y="972017"/>
            <a:ext cx="4788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Для впервые зарегистрированных индивидуальных предпринимателей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1FBDAC4-FCE5-4266-847E-78E71FB52B0F}"/>
              </a:ext>
            </a:extLst>
          </p:cNvPr>
          <p:cNvSpPr txBox="1"/>
          <p:nvPr/>
        </p:nvSpPr>
        <p:spPr>
          <a:xfrm>
            <a:off x="1565354" y="1700808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  <a:latin typeface="Arial Black" panose="020B0A04020102020204" pitchFamily="34" charset="0"/>
              </a:rPr>
              <a:t>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9BBA57D-D290-49DF-B26F-F780B4327EAB}"/>
              </a:ext>
            </a:extLst>
          </p:cNvPr>
          <p:cNvSpPr txBox="1"/>
          <p:nvPr/>
        </p:nvSpPr>
        <p:spPr>
          <a:xfrm>
            <a:off x="827168" y="258235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ставка по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УСН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ПСН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D025372-4C96-4F73-A1FC-0D08B8235788}"/>
              </a:ext>
            </a:extLst>
          </p:cNvPr>
          <p:cNvSpPr txBox="1"/>
          <p:nvPr/>
        </p:nvSpPr>
        <p:spPr>
          <a:xfrm>
            <a:off x="179512" y="3122981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2 налоговых периода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действует до 1 января 2024 года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BF1CD9C-6DA1-43A0-A845-6679B73D8805}"/>
              </a:ext>
            </a:extLst>
          </p:cNvPr>
          <p:cNvSpPr txBox="1"/>
          <p:nvPr/>
        </p:nvSpPr>
        <p:spPr>
          <a:xfrm>
            <a:off x="827584" y="40770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Сферы деятельности: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0539BAE6-F47B-4779-9DE7-F8F80E2383CF}"/>
              </a:ext>
            </a:extLst>
          </p:cNvPr>
          <p:cNvSpPr/>
          <p:nvPr/>
        </p:nvSpPr>
        <p:spPr>
          <a:xfrm>
            <a:off x="827584" y="4642152"/>
            <a:ext cx="585162" cy="578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="" xmlns:a16="http://schemas.microsoft.com/office/drawing/2014/main" id="{2B818CA2-750D-4F34-9533-AC729F47ABA8}"/>
              </a:ext>
            </a:extLst>
          </p:cNvPr>
          <p:cNvSpPr/>
          <p:nvPr/>
        </p:nvSpPr>
        <p:spPr>
          <a:xfrm>
            <a:off x="827584" y="5335210"/>
            <a:ext cx="585162" cy="578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ABB27C73-A4CA-4073-9EEB-A52AA85067BB}"/>
              </a:ext>
            </a:extLst>
          </p:cNvPr>
          <p:cNvSpPr/>
          <p:nvPr/>
        </p:nvSpPr>
        <p:spPr>
          <a:xfrm>
            <a:off x="827584" y="6028268"/>
            <a:ext cx="585162" cy="578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FF7E6BA8-54EB-4CB9-ADDF-F784240F2C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2600" y="6119814"/>
            <a:ext cx="396320" cy="39528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D1C3C4DB-FA9D-4F36-B71B-D22C722D30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8363" y="5428243"/>
            <a:ext cx="361469" cy="42289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C40004F5-BDCC-475D-B8DC-0037D4FE38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506" y="4729311"/>
            <a:ext cx="473317" cy="40405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9B5A9DA-EBFA-43E8-B0FF-4A7F5A195BA3}"/>
              </a:ext>
            </a:extLst>
          </p:cNvPr>
          <p:cNvSpPr txBox="1"/>
          <p:nvPr/>
        </p:nvSpPr>
        <p:spPr>
          <a:xfrm>
            <a:off x="1490422" y="4729311"/>
            <a:ext cx="236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производственная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E413DB3-B9AE-48F3-AAE2-91B397BBD8C6}"/>
              </a:ext>
            </a:extLst>
          </p:cNvPr>
          <p:cNvSpPr txBox="1"/>
          <p:nvPr/>
        </p:nvSpPr>
        <p:spPr>
          <a:xfrm>
            <a:off x="1490422" y="5455023"/>
            <a:ext cx="212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социальная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5A8ED59-EC1E-47B1-B56A-9FF390C3E5BB}"/>
              </a:ext>
            </a:extLst>
          </p:cNvPr>
          <p:cNvSpPr txBox="1"/>
          <p:nvPr/>
        </p:nvSpPr>
        <p:spPr>
          <a:xfrm>
            <a:off x="1490422" y="6141916"/>
            <a:ext cx="212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научная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0632CA5-4480-44CB-A12D-35D49D1C803A}"/>
              </a:ext>
            </a:extLst>
          </p:cNvPr>
          <p:cNvSpPr txBox="1"/>
          <p:nvPr/>
        </p:nvSpPr>
        <p:spPr>
          <a:xfrm>
            <a:off x="4680520" y="908720"/>
            <a:ext cx="4499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Для впервые зарегистрированных на территории Пензенской области </a:t>
            </a:r>
            <a:r>
              <a:rPr lang="ru-RU" sz="1600" dirty="0" err="1">
                <a:solidFill>
                  <a:srgbClr val="0070C0"/>
                </a:solidFill>
                <a:latin typeface="Arial Black" panose="020B0A04020102020204" pitchFamily="34" charset="0"/>
              </a:rPr>
              <a:t>юр.лиц</a:t>
            </a:r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 и ИП </a:t>
            </a:r>
            <a:r>
              <a:rPr lang="ru-RU" sz="1600" u="sng" dirty="0">
                <a:solidFill>
                  <a:srgbClr val="0070C0"/>
                </a:solidFill>
                <a:latin typeface="Arial Black" panose="020B0A04020102020204" pitchFamily="34" charset="0"/>
              </a:rPr>
              <a:t>из других регионов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393B9D6B-F446-4DAF-9B80-C5FDE58C3FFB}"/>
              </a:ext>
            </a:extLst>
          </p:cNvPr>
          <p:cNvSpPr txBox="1"/>
          <p:nvPr/>
        </p:nvSpPr>
        <p:spPr>
          <a:xfrm>
            <a:off x="5436096" y="28436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 объекту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«доходы»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5292080" y="1955741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 </a:t>
            </a:r>
            <a:r>
              <a:rPr lang="ru-RU" sz="4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6%</a:t>
            </a:r>
            <a:r>
              <a:rPr lang="ru-RU" sz="48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>
                <a:solidFill>
                  <a:srgbClr val="0070C0"/>
                </a:solidFill>
                <a:latin typeface="Arial Black" panose="020B0A04020102020204" pitchFamily="34" charset="0"/>
              </a:rPr>
              <a:t>1%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AEDE0E14-107E-4912-91B8-4D9FA2E9B2A0}"/>
              </a:ext>
            </a:extLst>
          </p:cNvPr>
          <p:cNvSpPr txBox="1"/>
          <p:nvPr/>
        </p:nvSpPr>
        <p:spPr>
          <a:xfrm>
            <a:off x="4932040" y="4798893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2 налоговых периода</a:t>
            </a:r>
          </a:p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действует до 1 января 2024 года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77D1A267-3E03-421E-A4CF-12F95384CC87}"/>
              </a:ext>
            </a:extLst>
          </p:cNvPr>
          <p:cNvSpPr txBox="1"/>
          <p:nvPr/>
        </p:nvSpPr>
        <p:spPr>
          <a:xfrm>
            <a:off x="5508104" y="55799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Сферы деятельности: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9567F889-DAE3-4EBF-94BB-641A6C925889}"/>
              </a:ext>
            </a:extLst>
          </p:cNvPr>
          <p:cNvSpPr txBox="1"/>
          <p:nvPr/>
        </p:nvSpPr>
        <p:spPr>
          <a:xfrm>
            <a:off x="6524582" y="6023029"/>
            <a:ext cx="2124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всех видов деятельности</a:t>
            </a:r>
          </a:p>
        </p:txBody>
      </p:sp>
      <p:sp>
        <p:nvSpPr>
          <p:cNvPr id="33" name="Овал 32">
            <a:extLst>
              <a:ext uri="{FF2B5EF4-FFF2-40B4-BE49-F238E27FC236}">
                <a16:creationId xmlns="" xmlns:a16="http://schemas.microsoft.com/office/drawing/2014/main" id="{38CEDBC8-6705-47AE-AE51-1B14FE906B9B}"/>
              </a:ext>
            </a:extLst>
          </p:cNvPr>
          <p:cNvSpPr/>
          <p:nvPr/>
        </p:nvSpPr>
        <p:spPr>
          <a:xfrm>
            <a:off x="5796136" y="6073621"/>
            <a:ext cx="585162" cy="578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FA6F3781-ECD4-4408-8DB1-542B0E52FF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79599" y="6164335"/>
            <a:ext cx="429691" cy="41786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8A1043AB-C498-4199-9555-0BDE3712D49D}"/>
              </a:ext>
            </a:extLst>
          </p:cNvPr>
          <p:cNvSpPr txBox="1"/>
          <p:nvPr/>
        </p:nvSpPr>
        <p:spPr>
          <a:xfrm>
            <a:off x="0" y="26180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70C0"/>
                </a:solidFill>
                <a:latin typeface="Arial Black" panose="020B0A04020102020204" pitchFamily="34" charset="0"/>
              </a:rPr>
              <a:t>Налоговые каникулы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D2751FFB-C3A0-4E44-9270-06FE4A6798FA}"/>
              </a:ext>
            </a:extLst>
          </p:cNvPr>
          <p:cNvSpPr txBox="1"/>
          <p:nvPr/>
        </p:nvSpPr>
        <p:spPr>
          <a:xfrm>
            <a:off x="5090884" y="3212976"/>
            <a:ext cx="3513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 </a:t>
            </a:r>
            <a:r>
              <a:rPr lang="ru-RU" sz="4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15%</a:t>
            </a:r>
            <a:r>
              <a:rPr lang="ru-RU" sz="4800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dirty="0">
                <a:solidFill>
                  <a:srgbClr val="0070C0"/>
                </a:solidFill>
                <a:latin typeface="Arial Black" panose="020B0A04020102020204" pitchFamily="34" charset="0"/>
              </a:rPr>
              <a:t>5%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AB03B3FB-C48F-4F34-A5AF-0A74937A56B4}"/>
              </a:ext>
            </a:extLst>
          </p:cNvPr>
          <p:cNvSpPr txBox="1"/>
          <p:nvPr/>
        </p:nvSpPr>
        <p:spPr>
          <a:xfrm>
            <a:off x="5220072" y="4005064"/>
            <a:ext cx="3347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 объекту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«доходы минус расходы»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E764008C-CC75-423D-9D58-D878EB905BBC}"/>
              </a:ext>
            </a:extLst>
          </p:cNvPr>
          <p:cNvCxnSpPr/>
          <p:nvPr/>
        </p:nvCxnSpPr>
        <p:spPr>
          <a:xfrm>
            <a:off x="4572000" y="908720"/>
            <a:ext cx="0" cy="58326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9DDA856-5979-4DEA-A98D-C80C485D6C2C}"/>
              </a:ext>
            </a:extLst>
          </p:cNvPr>
          <p:cNvSpPr txBox="1"/>
          <p:nvPr/>
        </p:nvSpPr>
        <p:spPr>
          <a:xfrm>
            <a:off x="1331640" y="116632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</a:rPr>
              <a:t>Новые виды деятельности на патенте</a:t>
            </a:r>
          </a:p>
        </p:txBody>
      </p:sp>
      <p:sp>
        <p:nvSpPr>
          <p:cNvPr id="5" name="Стрелка: вправо 4">
            <a:extLst>
              <a:ext uri="{FF2B5EF4-FFF2-40B4-BE49-F238E27FC236}">
                <a16:creationId xmlns="" xmlns:a16="http://schemas.microsoft.com/office/drawing/2014/main" id="{6D3000EF-61B7-4A2E-9EA3-2B1733BBB93B}"/>
              </a:ext>
            </a:extLst>
          </p:cNvPr>
          <p:cNvSpPr/>
          <p:nvPr/>
        </p:nvSpPr>
        <p:spPr>
          <a:xfrm>
            <a:off x="4082796" y="1161256"/>
            <a:ext cx="978408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8BA11B1-27D3-4504-ADEA-314976F56DAE}"/>
              </a:ext>
            </a:extLst>
          </p:cNvPr>
          <p:cNvSpPr txBox="1"/>
          <p:nvPr/>
        </p:nvSpPr>
        <p:spPr>
          <a:xfrm>
            <a:off x="4154234" y="1299755"/>
            <a:ext cx="705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+21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21861633-EE7A-4FEB-8B1A-1CFEE3F813CF}"/>
              </a:ext>
            </a:extLst>
          </p:cNvPr>
          <p:cNvCxnSpPr>
            <a:cxnSpLocks/>
          </p:cNvCxnSpPr>
          <p:nvPr/>
        </p:nvCxnSpPr>
        <p:spPr>
          <a:xfrm>
            <a:off x="2483769" y="1916832"/>
            <a:ext cx="1224135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8FC5B1F2-7903-4526-83A5-C50FED233799}"/>
              </a:ext>
            </a:extLst>
          </p:cNvPr>
          <p:cNvCxnSpPr>
            <a:cxnSpLocks/>
          </p:cNvCxnSpPr>
          <p:nvPr/>
        </p:nvCxnSpPr>
        <p:spPr>
          <a:xfrm>
            <a:off x="5364089" y="1916832"/>
            <a:ext cx="1224135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A2277F2-6889-4CCD-9359-C924B949D0D8}"/>
              </a:ext>
            </a:extLst>
          </p:cNvPr>
          <p:cNvSpPr txBox="1"/>
          <p:nvPr/>
        </p:nvSpPr>
        <p:spPr>
          <a:xfrm>
            <a:off x="2123728" y="1916832"/>
            <a:ext cx="194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вида деятельности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9B99410-D725-402A-A4CC-6677691CFBCC}"/>
              </a:ext>
            </a:extLst>
          </p:cNvPr>
          <p:cNvSpPr txBox="1"/>
          <p:nvPr/>
        </p:nvSpPr>
        <p:spPr>
          <a:xfrm>
            <a:off x="5004048" y="1916831"/>
            <a:ext cx="1943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вида деятельности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7B779157-A956-4079-8B5E-E17F002A4D2E}"/>
              </a:ext>
            </a:extLst>
          </p:cNvPr>
          <p:cNvSpPr/>
          <p:nvPr/>
        </p:nvSpPr>
        <p:spPr>
          <a:xfrm>
            <a:off x="201186" y="2852938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Уход за домашними животными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6B215B98-1325-49FB-ACD2-4A7298A4FA72}"/>
              </a:ext>
            </a:extLst>
          </p:cNvPr>
          <p:cNvSpPr/>
          <p:nvPr/>
        </p:nvSpPr>
        <p:spPr>
          <a:xfrm>
            <a:off x="201186" y="3501011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Изготовление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валяной обуви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4148FF08-6894-48C1-88C9-119D676C16C4}"/>
              </a:ext>
            </a:extLst>
          </p:cNvPr>
          <p:cNvSpPr/>
          <p:nvPr/>
        </p:nvSpPr>
        <p:spPr>
          <a:xfrm>
            <a:off x="201186" y="4149084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Ремонт сифонов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1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автосифонов</a:t>
            </a:r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3E495FA0-B444-458B-B81F-1D708110A631}"/>
              </a:ext>
            </a:extLst>
          </p:cNvPr>
          <p:cNvSpPr/>
          <p:nvPr/>
        </p:nvSpPr>
        <p:spPr>
          <a:xfrm>
            <a:off x="179512" y="4797157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Сборка и ремонт очков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4BD3E5ED-3A8C-420C-834A-8179D848B8AF}"/>
              </a:ext>
            </a:extLst>
          </p:cNvPr>
          <p:cNvSpPr/>
          <p:nvPr/>
        </p:nvSpPr>
        <p:spPr>
          <a:xfrm>
            <a:off x="179512" y="5445230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Ремонт игрушек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32D3950F-BE7A-4EF1-9A34-9831F8D11144}"/>
              </a:ext>
            </a:extLst>
          </p:cNvPr>
          <p:cNvSpPr/>
          <p:nvPr/>
        </p:nvSpPr>
        <p:spPr>
          <a:xfrm>
            <a:off x="179512" y="6096731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Обработка металлических изделий механическая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05492BE8-74CE-47FC-86F9-1611FAFFF643}"/>
              </a:ext>
            </a:extLst>
          </p:cNvPr>
          <p:cNvSpPr/>
          <p:nvPr/>
        </p:nvSpPr>
        <p:spPr>
          <a:xfrm>
            <a:off x="2505442" y="2852938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Распиловка дров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заказу населения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4A5A1563-9AA5-47D3-A1D3-7EE641B88A34}"/>
              </a:ext>
            </a:extLst>
          </p:cNvPr>
          <p:cNvSpPr/>
          <p:nvPr/>
        </p:nvSpPr>
        <p:spPr>
          <a:xfrm>
            <a:off x="2505442" y="3501011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Помол зерна, крупы производство муки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27CB58E5-E329-48F8-A09F-89CA35205D19}"/>
              </a:ext>
            </a:extLst>
          </p:cNvPr>
          <p:cNvSpPr/>
          <p:nvPr/>
        </p:nvSpPr>
        <p:spPr>
          <a:xfrm>
            <a:off x="2505442" y="4149084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Изготовление визитных карточек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01E78330-542B-49D0-BBCE-E6576E880595}"/>
              </a:ext>
            </a:extLst>
          </p:cNvPr>
          <p:cNvSpPr/>
          <p:nvPr/>
        </p:nvSpPr>
        <p:spPr>
          <a:xfrm>
            <a:off x="2483768" y="4797157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Ремонт  тур- и спорт- оборудования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56667476-0D05-4093-AEE7-CCE80F55D44A}"/>
              </a:ext>
            </a:extLst>
          </p:cNvPr>
          <p:cNvSpPr/>
          <p:nvPr/>
        </p:nvSpPr>
        <p:spPr>
          <a:xfrm>
            <a:off x="2483768" y="5445230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Обработка металлов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нанесение покрытий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металлы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E49CF4A6-2581-47DF-8DA6-679277B1B20F}"/>
              </a:ext>
            </a:extLst>
          </p:cNvPr>
          <p:cNvSpPr/>
          <p:nvPr/>
        </p:nvSpPr>
        <p:spPr>
          <a:xfrm>
            <a:off x="2483768" y="6096731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Изготовление ювелирных изделий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заказу 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BD891525-ADA5-4291-910D-FB6083DFDD3E}"/>
              </a:ext>
            </a:extLst>
          </p:cNvPr>
          <p:cNvSpPr/>
          <p:nvPr/>
        </p:nvSpPr>
        <p:spPr>
          <a:xfrm>
            <a:off x="4753844" y="2852936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 стоянок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ТС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6D98F6A3-F665-451A-A72E-6AB42193595A}"/>
              </a:ext>
            </a:extLst>
          </p:cNvPr>
          <p:cNvSpPr/>
          <p:nvPr/>
        </p:nvSpPr>
        <p:spPr>
          <a:xfrm>
            <a:off x="4753844" y="3501009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Переплетные, окантовочные и брошюровочные работы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57D75482-F1B2-4D15-91D9-29AFCCA4F985}"/>
              </a:ext>
            </a:extLst>
          </p:cNvPr>
          <p:cNvSpPr/>
          <p:nvPr/>
        </p:nvSpPr>
        <p:spPr>
          <a:xfrm>
            <a:off x="4753844" y="4149082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Изготовление и ремонт деревянных лодок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8683C22A-0A88-4083-AF7F-A2D922042744}"/>
              </a:ext>
            </a:extLst>
          </p:cNvPr>
          <p:cNvSpPr/>
          <p:nvPr/>
        </p:nvSpPr>
        <p:spPr>
          <a:xfrm>
            <a:off x="7023590" y="5457775"/>
            <a:ext cx="1978396" cy="1161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Изготовление С/Х инвентаря из материала заказчика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индивидуальному заказу населения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13DD6ED9-4B74-45D3-9FCF-202A81303C77}"/>
              </a:ext>
            </a:extLst>
          </p:cNvPr>
          <p:cNvSpPr/>
          <p:nvPr/>
        </p:nvSpPr>
        <p:spPr>
          <a:xfrm>
            <a:off x="4753844" y="6096731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Изготовление бижутерии и подобных изделий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заказу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F30F35D3-E457-4B23-873B-9807700DDF5C}"/>
              </a:ext>
            </a:extLst>
          </p:cNvPr>
          <p:cNvSpPr/>
          <p:nvPr/>
        </p:nvSpPr>
        <p:spPr>
          <a:xfrm>
            <a:off x="7020272" y="4149082"/>
            <a:ext cx="1978396" cy="1117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Граверные работы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 металлу, стеклу, дереву, керамике,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кроме </a:t>
            </a:r>
            <a:r>
              <a:rPr lang="ru-RU" sz="11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юв.изделий</a:t>
            </a:r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9B8EA989-EF27-46FD-8B79-ACAB95A8F198}"/>
              </a:ext>
            </a:extLst>
          </p:cNvPr>
          <p:cNvSpPr/>
          <p:nvPr/>
        </p:nvSpPr>
        <p:spPr>
          <a:xfrm>
            <a:off x="4760680" y="4808593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Вспашка огородов по индивидуальному заказу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5030C36E-6654-425A-B917-091800BC5463}"/>
              </a:ext>
            </a:extLst>
          </p:cNvPr>
          <p:cNvSpPr/>
          <p:nvPr/>
        </p:nvSpPr>
        <p:spPr>
          <a:xfrm>
            <a:off x="4766350" y="5454948"/>
            <a:ext cx="197839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Изготовление и ремонт бондарской посуды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гончарных изделий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="" xmlns:a16="http://schemas.microsoft.com/office/drawing/2014/main" id="{BCF9819C-F202-47E1-87D1-628464AA4159}"/>
              </a:ext>
            </a:extLst>
          </p:cNvPr>
          <p:cNvSpPr/>
          <p:nvPr/>
        </p:nvSpPr>
        <p:spPr>
          <a:xfrm>
            <a:off x="7021418" y="2852936"/>
            <a:ext cx="1978396" cy="1152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Предоставление услуг </a:t>
            </a:r>
            <a:b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ковке, прессованию, объемной и листовой штамповке и профилированию листового металла</a:t>
            </a: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="" xmlns:a16="http://schemas.microsoft.com/office/drawing/2014/main" id="{E764008C-CC75-423D-9D58-D878EB905BBC}"/>
              </a:ext>
            </a:extLst>
          </p:cNvPr>
          <p:cNvCxnSpPr/>
          <p:nvPr/>
        </p:nvCxnSpPr>
        <p:spPr>
          <a:xfrm>
            <a:off x="7020272" y="655822"/>
            <a:ext cx="0" cy="190734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44730DD-9456-4886-80FD-DF4ED9135C8C}"/>
              </a:ext>
            </a:extLst>
          </p:cNvPr>
          <p:cNvSpPr txBox="1"/>
          <p:nvPr/>
        </p:nvSpPr>
        <p:spPr>
          <a:xfrm>
            <a:off x="35496" y="1270501"/>
            <a:ext cx="1959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В настоящее время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E2683592-D937-40D6-B997-BE12A4A209E3}"/>
              </a:ext>
            </a:extLst>
          </p:cNvPr>
          <p:cNvSpPr txBox="1"/>
          <p:nvPr/>
        </p:nvSpPr>
        <p:spPr>
          <a:xfrm>
            <a:off x="7092280" y="1342509"/>
            <a:ext cx="1959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С 1 февраля 2021 года</a:t>
            </a: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="" xmlns:a16="http://schemas.microsoft.com/office/drawing/2014/main" id="{E764008C-CC75-423D-9D58-D878EB905BBC}"/>
              </a:ext>
            </a:extLst>
          </p:cNvPr>
          <p:cNvCxnSpPr/>
          <p:nvPr/>
        </p:nvCxnSpPr>
        <p:spPr>
          <a:xfrm>
            <a:off x="2051720" y="648095"/>
            <a:ext cx="0" cy="190734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2170461" y="836712"/>
            <a:ext cx="18254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rgbClr val="C00000"/>
                </a:solidFill>
                <a:latin typeface="Arial Black" panose="020B0A04020102020204" pitchFamily="34" charset="0"/>
              </a:rPr>
              <a:t>63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5004048" y="836712"/>
            <a:ext cx="18694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rgbClr val="0070C0"/>
                </a:solidFill>
                <a:latin typeface="Arial Black" panose="020B0A04020102020204" pitchFamily="34" charset="0"/>
              </a:rPr>
              <a:t>84</a:t>
            </a:r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626894B-D7CA-426D-BD49-2C982C1FAC8C}"/>
              </a:ext>
            </a:extLst>
          </p:cNvPr>
          <p:cNvSpPr txBox="1"/>
          <p:nvPr/>
        </p:nvSpPr>
        <p:spPr>
          <a:xfrm>
            <a:off x="0" y="26064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</a:rPr>
              <a:t>Снижение налоговых ставок по ПСН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4152B35-BDCA-4812-A9E5-0AC1B36896F7}"/>
              </a:ext>
            </a:extLst>
          </p:cNvPr>
          <p:cNvSpPr txBox="1"/>
          <p:nvPr/>
        </p:nvSpPr>
        <p:spPr>
          <a:xfrm>
            <a:off x="-36512" y="2289646"/>
            <a:ext cx="28500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уменьшения налога на сумму страховых взносов и пособий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547A574-C526-4BB9-9763-9900DEA0D6D1}"/>
              </a:ext>
            </a:extLst>
          </p:cNvPr>
          <p:cNvSpPr txBox="1"/>
          <p:nvPr/>
        </p:nvSpPr>
        <p:spPr>
          <a:xfrm>
            <a:off x="5711871" y="5107250"/>
            <a:ext cx="23762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ограничение по площади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C1BAA3F-06F5-4138-A552-141FF49C9E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0125" y="1268760"/>
            <a:ext cx="787578" cy="787578"/>
          </a:xfrm>
          <a:prstGeom prst="rect">
            <a:avLst/>
          </a:prstGeom>
        </p:spPr>
      </p:pic>
      <p:pic>
        <p:nvPicPr>
          <p:cNvPr id="8" name="Объект 35">
            <a:extLst>
              <a:ext uri="{FF2B5EF4-FFF2-40B4-BE49-F238E27FC236}">
                <a16:creationId xmlns="" xmlns:a16="http://schemas.microsoft.com/office/drawing/2014/main" id="{3FCD8B34-B71E-4C0B-9106-C43D70C442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91702" y="4122101"/>
            <a:ext cx="787578" cy="828788"/>
          </a:xfr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168EBC0-5DE3-4DB4-A22A-F9BA0D8CE6B5}"/>
              </a:ext>
            </a:extLst>
          </p:cNvPr>
          <p:cNvSpPr txBox="1"/>
          <p:nvPr/>
        </p:nvSpPr>
        <p:spPr>
          <a:xfrm>
            <a:off x="4932040" y="5571237"/>
            <a:ext cx="1559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C00000"/>
                </a:solidFill>
                <a:latin typeface="Arial Black" pitchFamily="34" charset="0"/>
                <a:cs typeface="Arial" panose="020B0604020202020204" pitchFamily="34" charset="0"/>
              </a:rPr>
              <a:t>50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кв.м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8F15F10-5AD6-4F66-BFA0-B15AC33C5EF2}"/>
              </a:ext>
            </a:extLst>
          </p:cNvPr>
          <p:cNvSpPr txBox="1"/>
          <p:nvPr/>
        </p:nvSpPr>
        <p:spPr>
          <a:xfrm>
            <a:off x="7147491" y="5611887"/>
            <a:ext cx="19965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150</a:t>
            </a:r>
            <a:r>
              <a:rPr lang="ru-RU" sz="3200" b="1" dirty="0">
                <a:solidFill>
                  <a:srgbClr val="337E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кв.м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971F5C5E-4501-406C-8DE9-A167324389B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3789040"/>
            <a:ext cx="1072394" cy="117838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2A788F2B-1B8A-45E6-8A51-416AD3311232}"/>
              </a:ext>
            </a:extLst>
          </p:cNvPr>
          <p:cNvSpPr txBox="1"/>
          <p:nvPr/>
        </p:nvSpPr>
        <p:spPr>
          <a:xfrm>
            <a:off x="2627784" y="2285885"/>
            <a:ext cx="28500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применения патента при осуществлении розничной торговли и услуг общепита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A51B46AF-973B-4847-80A6-F5FD9B445A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07904" y="1251508"/>
            <a:ext cx="714315" cy="73263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687E62F-8E2F-44DA-B043-C8D80FEB09B6}"/>
              </a:ext>
            </a:extLst>
          </p:cNvPr>
          <p:cNvSpPr txBox="1"/>
          <p:nvPr/>
        </p:nvSpPr>
        <p:spPr>
          <a:xfrm>
            <a:off x="1578030" y="3931152"/>
            <a:ext cx="32099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ИП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без работников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24C9AC5-B93C-4E74-BD0A-969B21037857}"/>
              </a:ext>
            </a:extLst>
          </p:cNvPr>
          <p:cNvSpPr txBox="1"/>
          <p:nvPr/>
        </p:nvSpPr>
        <p:spPr>
          <a:xfrm>
            <a:off x="1578029" y="4396672"/>
            <a:ext cx="31320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ПАТЕНТ        </a:t>
            </a:r>
            <a:r>
              <a:rPr lang="ru-RU" sz="22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до 0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139182E6-8F9C-47D4-9298-3B16A64156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5308934"/>
            <a:ext cx="1072394" cy="107239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ADBE6AAD-200E-43DF-A301-1388979EAF5C}"/>
              </a:ext>
            </a:extLst>
          </p:cNvPr>
          <p:cNvSpPr txBox="1"/>
          <p:nvPr/>
        </p:nvSpPr>
        <p:spPr>
          <a:xfrm>
            <a:off x="1578484" y="5442405"/>
            <a:ext cx="32099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ИП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 работниками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F84BD3CD-65F6-4496-B278-66F6194F60D0}"/>
              </a:ext>
            </a:extLst>
          </p:cNvPr>
          <p:cNvSpPr txBox="1"/>
          <p:nvPr/>
        </p:nvSpPr>
        <p:spPr>
          <a:xfrm>
            <a:off x="1590740" y="5867980"/>
            <a:ext cx="31320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ПАТЕНТ        </a:t>
            </a:r>
            <a:r>
              <a:rPr lang="ru-RU" sz="22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на 50%</a:t>
            </a:r>
          </a:p>
        </p:txBody>
      </p:sp>
      <p:sp>
        <p:nvSpPr>
          <p:cNvPr id="23" name="Стрелка: вниз 22">
            <a:extLst>
              <a:ext uri="{FF2B5EF4-FFF2-40B4-BE49-F238E27FC236}">
                <a16:creationId xmlns="" xmlns:a16="http://schemas.microsoft.com/office/drawing/2014/main" id="{138D9A0F-CF4B-47BB-89C5-D317EE30BC99}"/>
              </a:ext>
            </a:extLst>
          </p:cNvPr>
          <p:cNvSpPr/>
          <p:nvPr/>
        </p:nvSpPr>
        <p:spPr>
          <a:xfrm>
            <a:off x="2915816" y="4438504"/>
            <a:ext cx="288032" cy="358648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25" name="Стрелка: вправо 4">
            <a:extLst>
              <a:ext uri="{FF2B5EF4-FFF2-40B4-BE49-F238E27FC236}">
                <a16:creationId xmlns="" xmlns:a16="http://schemas.microsoft.com/office/drawing/2014/main" id="{6D3000EF-61B7-4A2E-9EA3-2B1733BBB93B}"/>
              </a:ext>
            </a:extLst>
          </p:cNvPr>
          <p:cNvSpPr/>
          <p:nvPr/>
        </p:nvSpPr>
        <p:spPr>
          <a:xfrm>
            <a:off x="6516216" y="5836623"/>
            <a:ext cx="576064" cy="288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: вниз 22">
            <a:extLst>
              <a:ext uri="{FF2B5EF4-FFF2-40B4-BE49-F238E27FC236}">
                <a16:creationId xmlns="" xmlns:a16="http://schemas.microsoft.com/office/drawing/2014/main" id="{138D9A0F-CF4B-47BB-89C5-D317EE30BC99}"/>
              </a:ext>
            </a:extLst>
          </p:cNvPr>
          <p:cNvSpPr/>
          <p:nvPr/>
        </p:nvSpPr>
        <p:spPr>
          <a:xfrm>
            <a:off x="2915816" y="5904431"/>
            <a:ext cx="288032" cy="358648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02D6765B-12CC-4FD8-A7BE-164E709E27FC}"/>
              </a:ext>
            </a:extLst>
          </p:cNvPr>
          <p:cNvSpPr txBox="1"/>
          <p:nvPr/>
        </p:nvSpPr>
        <p:spPr>
          <a:xfrm>
            <a:off x="7092280" y="1805220"/>
            <a:ext cx="22322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 пассажирское </a:t>
            </a:r>
            <a:endParaRPr lang="ru-RU" sz="1200" i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</a:t>
            </a:r>
            <a:endParaRPr lang="ru-RU" sz="12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E6C472FA-947B-48E9-82B1-10EF5EA631BC}"/>
              </a:ext>
            </a:extLst>
          </p:cNvPr>
          <p:cNvSpPr txBox="1"/>
          <p:nvPr/>
        </p:nvSpPr>
        <p:spPr>
          <a:xfrm>
            <a:off x="5148064" y="1820878"/>
            <a:ext cx="22322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 автотранспортное средство</a:t>
            </a:r>
          </a:p>
          <a:p>
            <a:endParaRPr lang="ru-RU" dirty="0"/>
          </a:p>
        </p:txBody>
      </p:sp>
      <p:pic>
        <p:nvPicPr>
          <p:cNvPr id="39" name="Рисунок 38">
            <a:extLst>
              <a:ext uri="{FF2B5EF4-FFF2-40B4-BE49-F238E27FC236}">
                <a16:creationId xmlns="" xmlns:a16="http://schemas.microsoft.com/office/drawing/2014/main" id="{A763CF20-4EA1-4B41-810E-70A4A922BF8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47555" y="1124744"/>
            <a:ext cx="914400" cy="914400"/>
          </a:xfrm>
          <a:prstGeom prst="rect">
            <a:avLst/>
          </a:prstGeom>
        </p:spPr>
      </p:pic>
      <p:pic>
        <p:nvPicPr>
          <p:cNvPr id="40" name="Рисунок 39">
            <a:extLst>
              <a:ext uri="{FF2B5EF4-FFF2-40B4-BE49-F238E27FC236}">
                <a16:creationId xmlns="" xmlns:a16="http://schemas.microsoft.com/office/drawing/2014/main" id="{F3D317E1-27C2-4595-9C92-81BD39D7905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53605" y="1183288"/>
            <a:ext cx="637590" cy="63759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2A788F2B-1B8A-45E6-8A51-416AD3311232}"/>
              </a:ext>
            </a:extLst>
          </p:cNvPr>
          <p:cNvSpPr txBox="1"/>
          <p:nvPr/>
        </p:nvSpPr>
        <p:spPr>
          <a:xfrm>
            <a:off x="5477861" y="2276872"/>
            <a:ext cx="341461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зменены правила определения потенциально возможного годового дохода ИП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Стрелка: вправо 4">
            <a:extLst>
              <a:ext uri="{FF2B5EF4-FFF2-40B4-BE49-F238E27FC236}">
                <a16:creationId xmlns="" xmlns:a16="http://schemas.microsoft.com/office/drawing/2014/main" id="{6D3000EF-61B7-4A2E-9EA3-2B1733BBB93B}"/>
              </a:ext>
            </a:extLst>
          </p:cNvPr>
          <p:cNvSpPr/>
          <p:nvPr/>
        </p:nvSpPr>
        <p:spPr>
          <a:xfrm>
            <a:off x="7030548" y="1412777"/>
            <a:ext cx="576064" cy="288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42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1EAD2CDA-F41F-4AA3-BEFF-D1220F00F525}"/>
              </a:ext>
            </a:extLst>
          </p:cNvPr>
          <p:cNvSpPr txBox="1">
            <a:spLocks/>
          </p:cNvSpPr>
          <p:nvPr/>
        </p:nvSpPr>
        <p:spPr>
          <a:xfrm>
            <a:off x="1" y="296454"/>
            <a:ext cx="9144000" cy="793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Налог на профессиональный доход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8DD1542-EBA9-453A-8366-81FE2CB1E15E}"/>
              </a:ext>
            </a:extLst>
          </p:cNvPr>
          <p:cNvSpPr txBox="1"/>
          <p:nvPr/>
        </p:nvSpPr>
        <p:spPr>
          <a:xfrm>
            <a:off x="-19160" y="2255555"/>
            <a:ext cx="247904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Доступно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для физических лиц,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т.ч. индивидуальных предпринимателей 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без наемных работников</a:t>
            </a:r>
          </a:p>
          <a:p>
            <a:pPr algn="ctr"/>
            <a:endParaRPr lang="ru-RU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7B32AB83-BF07-45A4-858B-B801D9B27314}"/>
              </a:ext>
            </a:extLst>
          </p:cNvPr>
          <p:cNvSpPr>
            <a:spLocks noChangeAspect="1"/>
          </p:cNvSpPr>
          <p:nvPr/>
        </p:nvSpPr>
        <p:spPr>
          <a:xfrm>
            <a:off x="711271" y="1157861"/>
            <a:ext cx="1018178" cy="1018178"/>
          </a:xfrm>
          <a:prstGeom prst="ellipse">
            <a:avLst/>
          </a:prstGeom>
          <a:solidFill>
            <a:schemeClr val="bg1"/>
          </a:solidFill>
          <a:ln w="38100">
            <a:solidFill>
              <a:srgbClr val="337EC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CDC3C3CC-D60B-45BD-807C-2E86585B80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6915" y="1310623"/>
            <a:ext cx="646890" cy="7126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5EF2D56-5291-4757-A515-86A9F6A47231}"/>
              </a:ext>
            </a:extLst>
          </p:cNvPr>
          <p:cNvSpPr txBox="1"/>
          <p:nvPr/>
        </p:nvSpPr>
        <p:spPr>
          <a:xfrm>
            <a:off x="2236976" y="2255555"/>
            <a:ext cx="24790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Ограничения по доходам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не более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 млн рублей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 год</a:t>
            </a:r>
          </a:p>
          <a:p>
            <a:pPr algn="ctr"/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="" xmlns:a16="http://schemas.microsoft.com/office/drawing/2014/main" id="{1AE37E37-CBFD-4B13-810A-8114EEF3962F}"/>
              </a:ext>
            </a:extLst>
          </p:cNvPr>
          <p:cNvSpPr>
            <a:spLocks noChangeAspect="1"/>
          </p:cNvSpPr>
          <p:nvPr/>
        </p:nvSpPr>
        <p:spPr>
          <a:xfrm>
            <a:off x="2967407" y="1157861"/>
            <a:ext cx="1018178" cy="1018178"/>
          </a:xfrm>
          <a:prstGeom prst="ellipse">
            <a:avLst/>
          </a:prstGeom>
          <a:solidFill>
            <a:schemeClr val="bg1"/>
          </a:solidFill>
          <a:ln w="38100">
            <a:solidFill>
              <a:srgbClr val="337EC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D86624C4-96EE-490D-B8E8-578E9FC8B6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89659" y="1276815"/>
            <a:ext cx="773674" cy="71265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238CDFBA-ACAA-4C4F-90B4-44E9CE8B1B8C}"/>
              </a:ext>
            </a:extLst>
          </p:cNvPr>
          <p:cNvSpPr txBox="1"/>
          <p:nvPr/>
        </p:nvSpPr>
        <p:spPr>
          <a:xfrm>
            <a:off x="4355976" y="2272498"/>
            <a:ext cx="24790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Налоговая ставка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4%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 доходов от физических лиц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 доходов от юридических лиц и ИП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="" xmlns:a16="http://schemas.microsoft.com/office/drawing/2014/main" id="{EE14261D-686E-4A4F-8C28-E0F450603461}"/>
              </a:ext>
            </a:extLst>
          </p:cNvPr>
          <p:cNvSpPr>
            <a:spLocks noChangeAspect="1"/>
          </p:cNvSpPr>
          <p:nvPr/>
        </p:nvSpPr>
        <p:spPr>
          <a:xfrm>
            <a:off x="5086407" y="1174804"/>
            <a:ext cx="1018178" cy="1018178"/>
          </a:xfrm>
          <a:prstGeom prst="ellipse">
            <a:avLst/>
          </a:prstGeom>
          <a:solidFill>
            <a:schemeClr val="bg1"/>
          </a:solidFill>
          <a:ln w="38100">
            <a:solidFill>
              <a:srgbClr val="337EC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D78B845-556A-43F3-9902-F249DA36BF8C}"/>
              </a:ext>
            </a:extLst>
          </p:cNvPr>
          <p:cNvSpPr txBox="1"/>
          <p:nvPr/>
        </p:nvSpPr>
        <p:spPr>
          <a:xfrm>
            <a:off x="5217675" y="1124744"/>
            <a:ext cx="8256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rgbClr val="0070C0"/>
                </a:solidFill>
              </a:rPr>
              <a:t>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75EB7BB-BDDE-414D-B71C-909F7E6E5C31}"/>
              </a:ext>
            </a:extLst>
          </p:cNvPr>
          <p:cNvSpPr txBox="1"/>
          <p:nvPr/>
        </p:nvSpPr>
        <p:spPr>
          <a:xfrm>
            <a:off x="6660232" y="2255555"/>
            <a:ext cx="2479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Стартовый налоговый капитал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размере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тысяч рублей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+ дополнительный в размере одного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МРОТ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62B675ED-BBDA-4001-9A3C-1880EDBC1218}"/>
              </a:ext>
            </a:extLst>
          </p:cNvPr>
          <p:cNvSpPr>
            <a:spLocks noChangeAspect="1"/>
          </p:cNvSpPr>
          <p:nvPr/>
        </p:nvSpPr>
        <p:spPr>
          <a:xfrm>
            <a:off x="7390663" y="1157861"/>
            <a:ext cx="1018178" cy="1018178"/>
          </a:xfrm>
          <a:prstGeom prst="ellipse">
            <a:avLst/>
          </a:prstGeom>
          <a:solidFill>
            <a:schemeClr val="bg1"/>
          </a:solidFill>
          <a:ln w="38100">
            <a:solidFill>
              <a:srgbClr val="337EC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54CCFF95-E321-4A3C-AF25-3E67B3D8E7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71179" y="1344539"/>
            <a:ext cx="832819" cy="71265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ABE2FC9-C8E5-43F3-BB5A-58703F83587C}"/>
              </a:ext>
            </a:extLst>
          </p:cNvPr>
          <p:cNvSpPr txBox="1"/>
          <p:nvPr/>
        </p:nvSpPr>
        <p:spPr>
          <a:xfrm>
            <a:off x="1058708" y="6213373"/>
            <a:ext cx="4283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Скачать приложение «Мой налог» в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 Store, Google Play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="" xmlns:a16="http://schemas.microsoft.com/office/drawing/2014/main" id="{6572D94D-F3F4-46B4-BE0F-3485552BF14D}"/>
              </a:ext>
            </a:extLst>
          </p:cNvPr>
          <p:cNvCxnSpPr>
            <a:cxnSpLocks/>
          </p:cNvCxnSpPr>
          <p:nvPr/>
        </p:nvCxnSpPr>
        <p:spPr>
          <a:xfrm>
            <a:off x="153155" y="3717032"/>
            <a:ext cx="881133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B98D4E38-29EA-4D99-94DE-6B126D1CBF46}"/>
              </a:ext>
            </a:extLst>
          </p:cNvPr>
          <p:cNvSpPr txBox="1"/>
          <p:nvPr/>
        </p:nvSpPr>
        <p:spPr>
          <a:xfrm>
            <a:off x="658175" y="4364748"/>
            <a:ext cx="34825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Можно зарегистрироваться с телефона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B5BE87BA-3CFB-4E45-AE81-72CF9EE2A86C}"/>
              </a:ext>
            </a:extLst>
          </p:cNvPr>
          <p:cNvSpPr txBox="1"/>
          <p:nvPr/>
        </p:nvSpPr>
        <p:spPr>
          <a:xfrm>
            <a:off x="658175" y="4922004"/>
            <a:ext cx="3995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Легко сформировать и отправить клиенту чек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B0A4CDA0-6945-4CFB-96AA-25490F735033}"/>
              </a:ext>
            </a:extLst>
          </p:cNvPr>
          <p:cNvSpPr txBox="1"/>
          <p:nvPr/>
        </p:nvSpPr>
        <p:spPr>
          <a:xfrm>
            <a:off x="652168" y="5498068"/>
            <a:ext cx="36055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Удобно следить за начислением налогов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D3694C64-A73B-45D0-AB5D-5A897556F934}"/>
              </a:ext>
            </a:extLst>
          </p:cNvPr>
          <p:cNvSpPr txBox="1"/>
          <p:nvPr/>
        </p:nvSpPr>
        <p:spPr>
          <a:xfrm>
            <a:off x="5387837" y="4362381"/>
            <a:ext cx="3547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Приходят уведомления о сроках уплаты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EAD14CF8-0ADB-4A36-9C17-DEAC6027B240}"/>
              </a:ext>
            </a:extLst>
          </p:cNvPr>
          <p:cNvSpPr txBox="1"/>
          <p:nvPr/>
        </p:nvSpPr>
        <p:spPr>
          <a:xfrm>
            <a:off x="5387837" y="4922003"/>
            <a:ext cx="3715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Есть справка для подтверждения доходов</a:t>
            </a:r>
          </a:p>
        </p:txBody>
      </p:sp>
      <p:pic>
        <p:nvPicPr>
          <p:cNvPr id="43" name="Рисунок 42">
            <a:extLst>
              <a:ext uri="{FF2B5EF4-FFF2-40B4-BE49-F238E27FC236}">
                <a16:creationId xmlns="" xmlns:a16="http://schemas.microsoft.com/office/drawing/2014/main" id="{93D9741D-7384-4510-9976-18D8B1CF4F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102" y="4280921"/>
            <a:ext cx="499013" cy="499013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="" xmlns:a16="http://schemas.microsoft.com/office/drawing/2014/main" id="{181C193C-9040-4E3F-9EE8-FCD6C0441F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0509" y="4890409"/>
            <a:ext cx="387117" cy="406260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="" xmlns:a16="http://schemas.microsoft.com/office/drawing/2014/main" id="{5A9F6F3A-4EF5-4C22-8740-87D4DDFA88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395" y="5438931"/>
            <a:ext cx="387117" cy="387117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="" xmlns:a16="http://schemas.microsoft.com/office/drawing/2014/main" id="{6C9C75C9-F4A2-49F4-90AD-29CB1765A01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6970" y="4365685"/>
            <a:ext cx="387118" cy="264598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="" xmlns:a16="http://schemas.microsoft.com/office/drawing/2014/main" id="{5BD8DEA1-D3BB-4082-A41D-38928C73A4D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83192" y="4867011"/>
            <a:ext cx="320239" cy="362769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F396CB9B-2995-427D-8EF5-55A3BD69AA6F}"/>
              </a:ext>
            </a:extLst>
          </p:cNvPr>
          <p:cNvSpPr txBox="1"/>
          <p:nvPr/>
        </p:nvSpPr>
        <p:spPr>
          <a:xfrm>
            <a:off x="5508104" y="5498068"/>
            <a:ext cx="3605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Доступны инструменты аналитики для финансового анализа деятельности</a:t>
            </a:r>
          </a:p>
        </p:txBody>
      </p:sp>
      <p:pic>
        <p:nvPicPr>
          <p:cNvPr id="54" name="Рисунок 53">
            <a:extLst>
              <a:ext uri="{FF2B5EF4-FFF2-40B4-BE49-F238E27FC236}">
                <a16:creationId xmlns="" xmlns:a16="http://schemas.microsoft.com/office/drawing/2014/main" id="{DDC00937-132B-49B2-A5B6-D672B73D0C0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4146" y="5465592"/>
            <a:ext cx="399942" cy="340253"/>
          </a:xfrm>
          <a:prstGeom prst="rect">
            <a:avLst/>
          </a:prstGeom>
        </p:spPr>
      </p:pic>
      <p:pic>
        <p:nvPicPr>
          <p:cNvPr id="58" name="Рисунок 57">
            <a:extLst>
              <a:ext uri="{FF2B5EF4-FFF2-40B4-BE49-F238E27FC236}">
                <a16:creationId xmlns="" xmlns:a16="http://schemas.microsoft.com/office/drawing/2014/main" id="{A347CA31-84FA-4AA3-BDA2-BC136101E33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399" y="6107943"/>
            <a:ext cx="628650" cy="628650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D2DE10DC-1D8D-44C0-9F5A-2E34E8CAE7BF}"/>
              </a:ext>
            </a:extLst>
          </p:cNvPr>
          <p:cNvSpPr txBox="1"/>
          <p:nvPr/>
        </p:nvSpPr>
        <p:spPr>
          <a:xfrm>
            <a:off x="221089" y="3854167"/>
            <a:ext cx="2980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«Мой налог»</a:t>
            </a:r>
            <a:endParaRPr lang="ru-RU" dirty="0"/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635EF1A4-CCC0-4741-8905-F2A37B41573E}"/>
              </a:ext>
            </a:extLst>
          </p:cNvPr>
          <p:cNvSpPr txBox="1"/>
          <p:nvPr/>
        </p:nvSpPr>
        <p:spPr>
          <a:xfrm>
            <a:off x="5227372" y="6224953"/>
            <a:ext cx="3593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 горячей линии: 8 800 222-22-22</a:t>
            </a:r>
          </a:p>
        </p:txBody>
      </p:sp>
    </p:spTree>
    <p:extLst>
      <p:ext uri="{BB962C8B-B14F-4D97-AF65-F5344CB8AC3E}">
        <p14:creationId xmlns:p14="http://schemas.microsoft.com/office/powerpoint/2010/main" xmlns="" val="372947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EAD43139-0DC6-482E-905B-C002AB3484F8}"/>
              </a:ext>
            </a:extLst>
          </p:cNvPr>
          <p:cNvSpPr txBox="1">
            <a:spLocks/>
          </p:cNvSpPr>
          <p:nvPr/>
        </p:nvSpPr>
        <p:spPr>
          <a:xfrm>
            <a:off x="683568" y="296454"/>
            <a:ext cx="7848872" cy="793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Налог на имущество организаций, </a:t>
            </a:r>
            <a:b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200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исходя из кадастровой стоимости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A8032C5E-9A76-4AF1-AE4D-88D3DADCEFF2}"/>
              </a:ext>
            </a:extLst>
          </p:cNvPr>
          <p:cNvSpPr/>
          <p:nvPr/>
        </p:nvSpPr>
        <p:spPr>
          <a:xfrm>
            <a:off x="2566714" y="1270852"/>
            <a:ext cx="1152129" cy="1202432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F5FB265-1F0B-4A0D-9D19-D4596879FF36}"/>
              </a:ext>
            </a:extLst>
          </p:cNvPr>
          <p:cNvSpPr txBox="1"/>
          <p:nvPr/>
        </p:nvSpPr>
        <p:spPr>
          <a:xfrm>
            <a:off x="2458493" y="1627294"/>
            <a:ext cx="140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accent6"/>
                </a:solidFill>
                <a:latin typeface="Arial Black" panose="020B0A04020102020204" pitchFamily="34" charset="0"/>
              </a:rPr>
              <a:t>2021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8BEFB5A4-64EB-4DC1-A1E0-4B006A1B0F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5373216"/>
            <a:ext cx="864973" cy="86393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1677E71-2DFE-4E24-83B1-188FB15F963C}"/>
              </a:ext>
            </a:extLst>
          </p:cNvPr>
          <p:cNvSpPr txBox="1"/>
          <p:nvPr/>
        </p:nvSpPr>
        <p:spPr>
          <a:xfrm>
            <a:off x="323528" y="2996952"/>
            <a:ext cx="3347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Arial Black" panose="020B0A04020102020204" pitchFamily="34" charset="0"/>
              </a:rPr>
              <a:t>Распространяется на: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3F818313-891C-4AED-9853-22B6F1182EBD}"/>
              </a:ext>
            </a:extLst>
          </p:cNvPr>
          <p:cNvSpPr txBox="1"/>
          <p:nvPr/>
        </p:nvSpPr>
        <p:spPr>
          <a:xfrm>
            <a:off x="1691680" y="3524815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Крупные торговые, офисные здания и помещения площадью более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1000 кв.м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включенные в перечень объектов, налоговая база в отношении которых определяется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как кадастровая стоимость имущества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12CC7F4B-52DF-4B93-B4F7-651CC6E7EB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5229200"/>
            <a:ext cx="919216" cy="942553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5C875BDE-2621-4A43-B310-47996ACE86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5229200"/>
            <a:ext cx="923822" cy="924375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6E58C574-67A3-4FB6-934B-1FA81F8491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658672"/>
            <a:ext cx="1008112" cy="85044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0177241-E5EE-4859-9E1B-556055AE1FA1}"/>
              </a:ext>
            </a:extLst>
          </p:cNvPr>
          <p:cNvSpPr txBox="1"/>
          <p:nvPr/>
        </p:nvSpPr>
        <p:spPr>
          <a:xfrm>
            <a:off x="3754637" y="1268760"/>
            <a:ext cx="29055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rgbClr val="0070C0"/>
                </a:solidFill>
                <a:latin typeface="Arial Black" panose="020B0A04020102020204" pitchFamily="34" charset="0"/>
              </a:rPr>
              <a:t>1,8%</a:t>
            </a:r>
          </a:p>
        </p:txBody>
      </p:sp>
    </p:spTree>
    <p:extLst>
      <p:ext uri="{BB962C8B-B14F-4D97-AF65-F5344CB8AC3E}">
        <p14:creationId xmlns:p14="http://schemas.microsoft.com/office/powerpoint/2010/main" xmlns="" val="383549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95365DAA-2EBA-43B9-A7EA-D7D38FBAA767}"/>
              </a:ext>
            </a:extLst>
          </p:cNvPr>
          <p:cNvSpPr txBox="1"/>
          <p:nvPr/>
        </p:nvSpPr>
        <p:spPr>
          <a:xfrm>
            <a:off x="1638367" y="1265273"/>
            <a:ext cx="739812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Телефоны «горячих линий» поддержки малого </a:t>
            </a:r>
            <a:r>
              <a:rPr lang="ru-RU" sz="2000" b="1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среднего бизнеса:</a:t>
            </a:r>
          </a:p>
          <a:p>
            <a:endParaRPr lang="ru-RU" dirty="0"/>
          </a:p>
          <a:p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8-800-555-19-58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- горячая линия Фонда поддержки предпринимательства Пензенской области</a:t>
            </a:r>
          </a:p>
          <a:p>
            <a:endParaRPr lang="ru-RU" sz="1000" b="1" dirty="0"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8 800 222-22-22 -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телефон горячей линии ФНС России </a:t>
            </a: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 (8412) 99-14-53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 телефон отдела по работе с клиентами компании «Поручитель»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AA438FA4-6641-47CA-88A6-89D76249F7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325827"/>
            <a:ext cx="1253440" cy="807029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C49CADCC-00A8-4159-8D0B-5F622F6E6C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853" y="4591290"/>
            <a:ext cx="1005104" cy="1005104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76A3E6F-E443-4D57-A0AD-FEEC031A18B0}"/>
              </a:ext>
            </a:extLst>
          </p:cNvPr>
          <p:cNvSpPr txBox="1"/>
          <p:nvPr/>
        </p:nvSpPr>
        <p:spPr>
          <a:xfrm>
            <a:off x="1785180" y="4509120"/>
            <a:ext cx="27538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Специальный раздел, посвященный мерам поддержки бизнеса на сайте </a:t>
            </a:r>
            <a:r>
              <a:rPr lang="ru-RU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Федеральной налоговой службы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="" xmlns:a16="http://schemas.microsoft.com/office/drawing/2014/main" id="{158F3C88-D06F-4BF8-98AE-8C803582E5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5733" y="4519282"/>
            <a:ext cx="1257300" cy="125730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8C62D1A5-2C62-449E-91EB-5B02C94E627C}"/>
              </a:ext>
            </a:extLst>
          </p:cNvPr>
          <p:cNvSpPr txBox="1"/>
          <p:nvPr/>
        </p:nvSpPr>
        <p:spPr>
          <a:xfrm>
            <a:off x="6242402" y="4519282"/>
            <a:ext cx="2753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Портал поддержки малого и среднего бизнеса 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mbpenza</a:t>
            </a:r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  <a:r>
              <a:rPr lang="en-US" dirty="0" err="1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ru</a:t>
            </a:r>
            <a:endParaRPr lang="ru-RU" b="1" dirty="0"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1EAD2CDA-F41F-4AA3-BEFF-D1220F00F525}"/>
              </a:ext>
            </a:extLst>
          </p:cNvPr>
          <p:cNvSpPr txBox="1">
            <a:spLocks/>
          </p:cNvSpPr>
          <p:nvPr/>
        </p:nvSpPr>
        <p:spPr>
          <a:xfrm>
            <a:off x="1" y="296454"/>
            <a:ext cx="9144000" cy="793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Полезная информация</a:t>
            </a:r>
            <a:endParaRPr lang="ru-RU" sz="2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865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7b8b88d334047e6d8ac6579c9a8ea416e38b9b"/>
</p:tagLst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3234</TotalTime>
  <Words>548</Words>
  <Application>Microsoft Office PowerPoint</Application>
  <PresentationFormat>Экран (4:3)</PresentationFormat>
  <Paragraphs>142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Трехмерный белый узор</dc:title>
  <dc:creator>obstinate</dc:creator>
  <dc:description>Шаблон презентации с сайта https://presentation-creation.ru/</dc:description>
  <cp:lastModifiedBy>user</cp:lastModifiedBy>
  <cp:revision>901</cp:revision>
  <cp:lastPrinted>2020-12-23T09:35:29Z</cp:lastPrinted>
  <dcterms:created xsi:type="dcterms:W3CDTF">2018-02-25T09:09:03Z</dcterms:created>
  <dcterms:modified xsi:type="dcterms:W3CDTF">2020-12-23T10:08:15Z</dcterms:modified>
</cp:coreProperties>
</file>